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0"/>
  </p:notesMasterIdLst>
  <p:sldIdLst>
    <p:sldId id="256" r:id="rId2"/>
    <p:sldId id="268" r:id="rId3"/>
    <p:sldId id="269" r:id="rId4"/>
    <p:sldId id="270" r:id="rId5"/>
    <p:sldId id="271" r:id="rId6"/>
    <p:sldId id="259" r:id="rId7"/>
    <p:sldId id="274" r:id="rId8"/>
    <p:sldId id="272" r:id="rId9"/>
    <p:sldId id="265" r:id="rId10"/>
    <p:sldId id="273" r:id="rId11"/>
    <p:sldId id="258" r:id="rId12"/>
    <p:sldId id="266" r:id="rId13"/>
    <p:sldId id="277" r:id="rId14"/>
    <p:sldId id="260" r:id="rId15"/>
    <p:sldId id="276" r:id="rId16"/>
    <p:sldId id="275" r:id="rId17"/>
    <p:sldId id="262" r:id="rId18"/>
    <p:sldId id="263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51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6CDBC2-CB91-4010-8848-6C76A8882283}" type="datetimeFigureOut">
              <a:rPr lang="en-US" smtClean="0"/>
              <a:t>5/4/2015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5C2EB-3983-4FED-9EF7-AC95A41F7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934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 turn off the light switch, you</a:t>
            </a:r>
            <a:r>
              <a:rPr lang="en-US" baseline="0" dirty="0" smtClean="0"/>
              <a:t> can no longer control the hue from your phone.</a:t>
            </a:r>
          </a:p>
          <a:p>
            <a:r>
              <a:rPr lang="en-US" baseline="0" dirty="0" smtClean="0"/>
              <a:t>You shouldn’t have to think about how to go about turning on your lights. You should just do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5C2EB-3983-4FED-9EF7-AC95A41F78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074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the purpose</a:t>
            </a:r>
            <a:r>
              <a:rPr lang="en-US" baseline="0" dirty="0" smtClean="0"/>
              <a:t> of each component briefly. Actual usage covered in software section.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5C2EB-3983-4FED-9EF7-AC95A41F78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447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the purpose</a:t>
            </a:r>
            <a:r>
              <a:rPr lang="en-US" baseline="0" dirty="0" smtClean="0"/>
              <a:t> of each component briefly. Actual usage covered in software section.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5C2EB-3983-4FED-9EF7-AC95A41F78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60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</a:t>
            </a:r>
            <a:r>
              <a:rPr lang="en-US" baseline="0" dirty="0" smtClean="0"/>
              <a:t> how to use the board. What each component does. Describe software design? Demo while explaining?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5C2EB-3983-4FED-9EF7-AC95A41F789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395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main features of android app. Demo while explaining?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5C2EB-3983-4FED-9EF7-AC95A41F789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818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b="88934"/>
          <a:stretch>
            <a:fillRect/>
          </a:stretch>
        </p:blipFill>
        <p:spPr bwMode="auto">
          <a:xfrm>
            <a:off x="0" y="0"/>
            <a:ext cx="9182100" cy="1066800"/>
          </a:xfrm>
          <a:prstGeom prst="rect">
            <a:avLst/>
          </a:prstGeom>
          <a:noFill/>
        </p:spPr>
      </p:pic>
      <p:sp>
        <p:nvSpPr>
          <p:cNvPr id="717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524000" y="2514600"/>
            <a:ext cx="6324600" cy="762000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04800" y="5562600"/>
            <a:ext cx="8534400" cy="838200"/>
          </a:xfrm>
        </p:spPr>
        <p:txBody>
          <a:bodyPr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 cstate="print"/>
          <a:srcRect l="36749" t="3500" r="37593" b="83250"/>
          <a:stretch>
            <a:fillRect/>
          </a:stretch>
        </p:blipFill>
        <p:spPr bwMode="auto">
          <a:xfrm>
            <a:off x="3276600" y="0"/>
            <a:ext cx="2508250" cy="97155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52400"/>
            <a:ext cx="2209800" cy="6553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152400"/>
            <a:ext cx="6477000" cy="6553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6858000" cy="5794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143000"/>
            <a:ext cx="4343400" cy="5562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43000"/>
            <a:ext cx="4343400" cy="2705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343400" cy="2705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143000"/>
            <a:ext cx="43434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3434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4" cstate="print"/>
          <a:srcRect b="28078"/>
          <a:stretch>
            <a:fillRect/>
          </a:stretch>
        </p:blipFill>
        <p:spPr bwMode="auto">
          <a:xfrm>
            <a:off x="0" y="0"/>
            <a:ext cx="91821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6858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143000"/>
            <a:ext cx="88392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15" cstate="print"/>
          <a:srcRect l="36749" t="3500" r="37593" b="83250"/>
          <a:stretch>
            <a:fillRect/>
          </a:stretch>
        </p:blipFill>
        <p:spPr bwMode="auto">
          <a:xfrm>
            <a:off x="7391400" y="136525"/>
            <a:ext cx="1676400" cy="701675"/>
          </a:xfrm>
          <a:prstGeom prst="rect">
            <a:avLst/>
          </a:prstGeom>
          <a:noFill/>
        </p:spPr>
      </p:pic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8831263" y="6518275"/>
            <a:ext cx="36988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fld id="{F84C03CB-3223-4F4D-8C22-3F1E5BD0605D}" type="slidenum">
              <a:rPr lang="en-US" sz="1200"/>
              <a:pPr/>
              <a:t>‹#›</a:t>
            </a:fld>
            <a:endParaRPr 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s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ú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ú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ú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ú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ú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95436"/>
            <a:ext cx="6324600" cy="1200329"/>
          </a:xfrm>
        </p:spPr>
        <p:txBody>
          <a:bodyPr/>
          <a:lstStyle/>
          <a:p>
            <a:r>
              <a:rPr lang="en-US" sz="4000" dirty="0" err="1" smtClean="0"/>
              <a:t>Lumos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dirty="0" smtClean="0"/>
              <a:t>The Smart Light </a:t>
            </a:r>
            <a:r>
              <a:rPr lang="en-US" dirty="0"/>
              <a:t>S</a:t>
            </a:r>
            <a:r>
              <a:rPr lang="en-US" dirty="0" smtClean="0"/>
              <a:t>witch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Ari Biswas, Theo </a:t>
            </a:r>
            <a:r>
              <a:rPr lang="en-US" dirty="0" err="1" smtClean="0"/>
              <a:t>Dahlen</a:t>
            </a:r>
            <a:r>
              <a:rPr lang="en-US" dirty="0" smtClean="0"/>
              <a:t>, Jordan </a:t>
            </a:r>
            <a:r>
              <a:rPr lang="en-US" dirty="0" err="1" smtClean="0"/>
              <a:t>Friendshuh</a:t>
            </a:r>
            <a:r>
              <a:rPr lang="en-US" dirty="0" smtClean="0"/>
              <a:t>, Josh Graf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53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of Power Board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Inter-Board Header</a:t>
            </a:r>
          </a:p>
          <a:p>
            <a:pPr lvl="1"/>
            <a:r>
              <a:rPr lang="en-US" dirty="0" smtClean="0"/>
              <a:t>5V, 3.3V, GND</a:t>
            </a:r>
          </a:p>
          <a:p>
            <a:pPr lvl="1"/>
            <a:r>
              <a:rPr lang="en-US" dirty="0" smtClean="0"/>
              <a:t>Relay controls</a:t>
            </a:r>
          </a:p>
          <a:p>
            <a:r>
              <a:rPr lang="en-US" dirty="0" smtClean="0"/>
              <a:t>5V DC to 3.3V DC regular</a:t>
            </a:r>
          </a:p>
          <a:p>
            <a:r>
              <a:rPr lang="en-US" dirty="0" smtClean="0"/>
              <a:t>Relay Control FETs</a:t>
            </a:r>
          </a:p>
        </p:txBody>
      </p:sp>
      <p:pic>
        <p:nvPicPr>
          <p:cNvPr id="7" name="Picture 2" descr="H:\DCIM\100CANON\IMG_439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9" t="12464" r="18839" b="15511"/>
          <a:stretch/>
        </p:blipFill>
        <p:spPr bwMode="auto">
          <a:xfrm rot="5400000">
            <a:off x="-459902" y="1660672"/>
            <a:ext cx="5504832" cy="4432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33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399"/>
            <a:ext cx="6248400" cy="584775"/>
          </a:xfrm>
        </p:spPr>
        <p:txBody>
          <a:bodyPr/>
          <a:lstStyle/>
          <a:p>
            <a:r>
              <a:rPr lang="en-US" sz="3200" b="0" dirty="0" smtClean="0"/>
              <a:t>Hardware Features – Top Board</a:t>
            </a:r>
            <a:endParaRPr lang="en-US" sz="3200" b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733800" cy="46910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TI CC3100 Wi-Fi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Illuminated rotary encoder with push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IR 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Ambient Light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Motion Detector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Microphone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t="15928" r="27896" b="17677"/>
          <a:stretch/>
        </p:blipFill>
        <p:spPr>
          <a:xfrm rot="16200000">
            <a:off x="3751728" y="2039471"/>
            <a:ext cx="5602943" cy="3810000"/>
          </a:xfrm>
        </p:spPr>
      </p:pic>
    </p:spTree>
    <p:extLst>
      <p:ext uri="{BB962C8B-B14F-4D97-AF65-F5344CB8AC3E}">
        <p14:creationId xmlns:p14="http://schemas.microsoft.com/office/powerpoint/2010/main" val="218653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7772400" cy="579438"/>
          </a:xfrm>
        </p:spPr>
        <p:txBody>
          <a:bodyPr/>
          <a:lstStyle/>
          <a:p>
            <a:r>
              <a:rPr lang="en-US" dirty="0" smtClean="0"/>
              <a:t>Hardware Features – Top Board (Back)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Tiva</a:t>
            </a:r>
            <a:r>
              <a:rPr lang="en-US" dirty="0" smtClean="0"/>
              <a:t> MCU</a:t>
            </a:r>
          </a:p>
          <a:p>
            <a:r>
              <a:rPr lang="en-US" dirty="0" smtClean="0"/>
              <a:t>Microphone</a:t>
            </a:r>
          </a:p>
          <a:p>
            <a:r>
              <a:rPr lang="en-US" dirty="0" smtClean="0"/>
              <a:t>Debug Header</a:t>
            </a:r>
          </a:p>
          <a:p>
            <a:pPr lvl="1"/>
            <a:r>
              <a:rPr lang="en-US" dirty="0" smtClean="0"/>
              <a:t>UART</a:t>
            </a:r>
          </a:p>
          <a:p>
            <a:pPr lvl="1"/>
            <a:r>
              <a:rPr lang="en-US" smtClean="0"/>
              <a:t>JTAG</a:t>
            </a:r>
          </a:p>
          <a:p>
            <a:r>
              <a:rPr lang="en-US" dirty="0" smtClean="0"/>
              <a:t>Inter-Board Header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8" t="15069" r="15069" b="19178"/>
          <a:stretch/>
        </p:blipFill>
        <p:spPr bwMode="auto">
          <a:xfrm rot="16200000">
            <a:off x="-453628" y="1977629"/>
            <a:ext cx="5707857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9570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Lumos</a:t>
            </a:r>
            <a:r>
              <a:rPr lang="en-US" dirty="0" smtClean="0"/>
              <a:t>?</a:t>
            </a:r>
          </a:p>
          <a:p>
            <a:r>
              <a:rPr lang="en-US" dirty="0" smtClean="0"/>
              <a:t>Hardware features</a:t>
            </a:r>
          </a:p>
          <a:p>
            <a:pPr lvl="1"/>
            <a:r>
              <a:rPr lang="en-US" dirty="0" smtClean="0"/>
              <a:t>Capabilities</a:t>
            </a:r>
          </a:p>
          <a:p>
            <a:pPr lvl="1"/>
            <a:r>
              <a:rPr lang="en-US" dirty="0" smtClean="0"/>
              <a:t>Power Board</a:t>
            </a:r>
          </a:p>
          <a:p>
            <a:pPr lvl="1"/>
            <a:r>
              <a:rPr lang="en-US" dirty="0" smtClean="0"/>
              <a:t>Top Board</a:t>
            </a:r>
          </a:p>
          <a:p>
            <a:r>
              <a:rPr lang="en-US" b="1" dirty="0" smtClean="0"/>
              <a:t>Software features</a:t>
            </a:r>
          </a:p>
          <a:p>
            <a:pPr lvl="1"/>
            <a:r>
              <a:rPr lang="en-US" dirty="0" err="1" smtClean="0"/>
              <a:t>Tiva</a:t>
            </a:r>
            <a:endParaRPr lang="en-US" dirty="0" smtClean="0"/>
          </a:p>
          <a:p>
            <a:pPr lvl="1"/>
            <a:r>
              <a:rPr lang="en-US" dirty="0" smtClean="0"/>
              <a:t>Peripherals</a:t>
            </a:r>
          </a:p>
          <a:p>
            <a:pPr lvl="1"/>
            <a:r>
              <a:rPr lang="en-US" dirty="0" smtClean="0"/>
              <a:t>Android App</a:t>
            </a:r>
          </a:p>
        </p:txBody>
      </p:sp>
    </p:spTree>
    <p:extLst>
      <p:ext uri="{BB962C8B-B14F-4D97-AF65-F5344CB8AC3E}">
        <p14:creationId xmlns:p14="http://schemas.microsoft.com/office/powerpoint/2010/main" val="423786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399"/>
            <a:ext cx="5257800" cy="584775"/>
          </a:xfrm>
        </p:spPr>
        <p:txBody>
          <a:bodyPr/>
          <a:lstStyle/>
          <a:p>
            <a:r>
              <a:rPr lang="en-US" sz="3200" b="0" dirty="0" smtClean="0"/>
              <a:t>Software Features - </a:t>
            </a:r>
            <a:r>
              <a:rPr lang="en-US" sz="3200" b="0" dirty="0" err="1" smtClean="0"/>
              <a:t>Tiva</a:t>
            </a:r>
            <a:endParaRPr lang="en-US" sz="3200" b="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989" y="1981200"/>
            <a:ext cx="5120640" cy="320039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81137"/>
            <a:ext cx="3733800" cy="46910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 bwMode="auto">
          <a:xfrm>
            <a:off x="457200" y="1481137"/>
            <a:ext cx="3733800" cy="4691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200">
                <a:solidFill>
                  <a:schemeClr val="tx1"/>
                </a:solidFill>
                <a:latin typeface="+mn-lt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000">
                <a:solidFill>
                  <a:schemeClr val="tx1"/>
                </a:solidFill>
                <a:latin typeface="+mn-lt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+mn-lt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900">
                <a:solidFill>
                  <a:schemeClr val="tx1"/>
                </a:solidFill>
                <a:latin typeface="+mn-lt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900">
                <a:solidFill>
                  <a:schemeClr val="tx1"/>
                </a:solidFill>
                <a:latin typeface="+mn-lt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900">
                <a:solidFill>
                  <a:schemeClr val="tx1"/>
                </a:solidFill>
                <a:latin typeface="+mn-lt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900">
                <a:solidFill>
                  <a:schemeClr val="tx1"/>
                </a:solidFill>
                <a:latin typeface="+mn-lt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900"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kern="0" dirty="0" smtClean="0"/>
              <a:t>Multithreaded, non-blocking networking C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kern="0" dirty="0" smtClean="0"/>
              <a:t>Free RTOS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kern="0" dirty="0" smtClean="0"/>
              <a:t>CC3100 SDK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kern="0" dirty="0" smtClean="0"/>
              <a:t>Code 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kern="0" dirty="0" smtClean="0"/>
              <a:t>Highly Modularized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0" dirty="0" smtClean="0"/>
              <a:t>Networking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kern="0" dirty="0" smtClean="0"/>
              <a:t>Manual HTTP JSON PUT requests</a:t>
            </a:r>
          </a:p>
          <a:p>
            <a:endParaRPr lang="en-US" sz="2000" kern="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298489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Features - 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IR timer code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PWM and time </a:t>
            </a:r>
            <a:r>
              <a:rPr lang="en-US" sz="1600" dirty="0" smtClean="0"/>
              <a:t>adjustment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 smtClean="0"/>
              <a:t>NEC format</a:t>
            </a:r>
            <a:endParaRPr lang="en-US" sz="2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743200"/>
            <a:ext cx="5905500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47800" y="6067425"/>
            <a:ext cx="59055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http://www.instructables.com/id/Reverse-Engineering-RGB-LED-Bulb-with-IR-remote/</a:t>
            </a:r>
          </a:p>
        </p:txBody>
      </p:sp>
    </p:spTree>
    <p:extLst>
      <p:ext uri="{BB962C8B-B14F-4D97-AF65-F5344CB8AC3E}">
        <p14:creationId xmlns:p14="http://schemas.microsoft.com/office/powerpoint/2010/main" val="220152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Features - Peripherals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Pushbutton Knob</a:t>
            </a:r>
          </a:p>
          <a:p>
            <a:r>
              <a:rPr lang="en-US" dirty="0" smtClean="0"/>
              <a:t>Microphone</a:t>
            </a:r>
          </a:p>
          <a:p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752600"/>
            <a:ext cx="43434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86400" y="5867400"/>
            <a:ext cx="3505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https://www.sparkfun.com/products/10596</a:t>
            </a:r>
          </a:p>
        </p:txBody>
      </p:sp>
    </p:spTree>
    <p:extLst>
      <p:ext uri="{BB962C8B-B14F-4D97-AF65-F5344CB8AC3E}">
        <p14:creationId xmlns:p14="http://schemas.microsoft.com/office/powerpoint/2010/main" val="195910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399"/>
            <a:ext cx="7010400" cy="584775"/>
          </a:xfrm>
        </p:spPr>
        <p:txBody>
          <a:bodyPr/>
          <a:lstStyle/>
          <a:p>
            <a:r>
              <a:rPr lang="en-US" sz="3200" b="0" dirty="0" smtClean="0"/>
              <a:t>Software Features – Android App</a:t>
            </a:r>
            <a:endParaRPr lang="en-US" sz="3200" b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81137"/>
            <a:ext cx="3733800" cy="46910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 bwMode="auto">
          <a:xfrm>
            <a:off x="457200" y="1481137"/>
            <a:ext cx="3733800" cy="4691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200">
                <a:solidFill>
                  <a:schemeClr val="tx1"/>
                </a:solidFill>
                <a:latin typeface="+mn-lt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000">
                <a:solidFill>
                  <a:schemeClr val="tx1"/>
                </a:solidFill>
                <a:latin typeface="+mn-lt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chemeClr val="tx1"/>
                </a:solidFill>
                <a:latin typeface="+mn-lt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900">
                <a:solidFill>
                  <a:schemeClr val="tx1"/>
                </a:solidFill>
                <a:latin typeface="+mn-lt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900">
                <a:solidFill>
                  <a:schemeClr val="tx1"/>
                </a:solidFill>
                <a:latin typeface="+mn-lt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900">
                <a:solidFill>
                  <a:schemeClr val="tx1"/>
                </a:solidFill>
                <a:latin typeface="+mn-lt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900">
                <a:solidFill>
                  <a:schemeClr val="tx1"/>
                </a:solidFill>
                <a:latin typeface="+mn-lt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900"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kern="0" dirty="0" smtClean="0"/>
              <a:t>Multithreaded sockets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kern="0" dirty="0" smtClean="0"/>
              <a:t>Android GUI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kern="0" dirty="0" smtClean="0"/>
              <a:t>Android </a:t>
            </a:r>
            <a:r>
              <a:rPr lang="en-US" sz="2000" kern="0" dirty="0" err="1" smtClean="0"/>
              <a:t>Async</a:t>
            </a:r>
            <a:r>
              <a:rPr lang="en-US" sz="2000" kern="0" dirty="0" smtClean="0"/>
              <a:t> Task</a:t>
            </a:r>
            <a:endParaRPr lang="en-US" sz="1800" kern="0" dirty="0" smtClean="0"/>
          </a:p>
          <a:p>
            <a:endParaRPr lang="en-US" sz="2000" kern="0" dirty="0" smtClean="0"/>
          </a:p>
          <a:p>
            <a:endParaRPr lang="en-US" sz="2000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kern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143000"/>
            <a:ext cx="3429000" cy="5486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7" t="25239" r="12667" b="22539"/>
          <a:stretch/>
        </p:blipFill>
        <p:spPr>
          <a:xfrm>
            <a:off x="800100" y="3048000"/>
            <a:ext cx="3048000" cy="341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6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b="1" dirty="0" smtClean="0"/>
              <a:t>Questions</a:t>
            </a:r>
            <a:r>
              <a:rPr lang="en-US" sz="4800" b="1" dirty="0"/>
              <a:t>?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94864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Philips Hue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4978703" y="3803950"/>
            <a:ext cx="3170575" cy="1756199"/>
            <a:chOff x="4978703" y="3803950"/>
            <a:chExt cx="3170575" cy="1756199"/>
          </a:xfrm>
        </p:grpSpPr>
        <p:sp>
          <p:nvSpPr>
            <p:cNvPr id="5" name="Shape 41"/>
            <p:cNvSpPr/>
            <p:nvPr/>
          </p:nvSpPr>
          <p:spPr>
            <a:xfrm>
              <a:off x="4978703" y="4761850"/>
              <a:ext cx="433800" cy="798299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" name="Shape 42"/>
            <p:cNvSpPr/>
            <p:nvPr/>
          </p:nvSpPr>
          <p:spPr>
            <a:xfrm>
              <a:off x="6514803" y="3917150"/>
              <a:ext cx="98350" cy="150425"/>
            </a:xfrm>
            <a:prstGeom prst="flowChartProcess">
              <a:avLst/>
            </a:prstGeom>
            <a:solidFill>
              <a:schemeClr val="lt2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43"/>
            <p:cNvSpPr/>
            <p:nvPr/>
          </p:nvSpPr>
          <p:spPr>
            <a:xfrm>
              <a:off x="6390428" y="3986550"/>
              <a:ext cx="347099" cy="335700"/>
            </a:xfrm>
            <a:prstGeom prst="sun">
              <a:avLst>
                <a:gd name="adj" fmla="val 25000"/>
              </a:avLst>
            </a:prstGeom>
            <a:solidFill>
              <a:srgbClr val="FFFF00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44"/>
            <p:cNvSpPr/>
            <p:nvPr/>
          </p:nvSpPr>
          <p:spPr>
            <a:xfrm>
              <a:off x="4978703" y="4838500"/>
              <a:ext cx="433800" cy="645000"/>
            </a:xfrm>
            <a:prstGeom prst="rect">
              <a:avLst/>
            </a:prstGeom>
            <a:solidFill>
              <a:srgbClr val="00FFFF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45"/>
            <p:cNvSpPr/>
            <p:nvPr/>
          </p:nvSpPr>
          <p:spPr>
            <a:xfrm>
              <a:off x="7738503" y="4837050"/>
              <a:ext cx="387599" cy="555600"/>
            </a:xfrm>
            <a:prstGeom prst="rect">
              <a:avLst/>
            </a:prstGeom>
            <a:solidFill>
              <a:schemeClr val="lt2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46"/>
            <p:cNvSpPr/>
            <p:nvPr/>
          </p:nvSpPr>
          <p:spPr>
            <a:xfrm>
              <a:off x="7883103" y="5054100"/>
              <a:ext cx="98400" cy="121500"/>
            </a:xfrm>
            <a:prstGeom prst="rect">
              <a:avLst/>
            </a:prstGeom>
            <a:solidFill>
              <a:srgbClr val="000000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47"/>
            <p:cNvSpPr/>
            <p:nvPr/>
          </p:nvSpPr>
          <p:spPr>
            <a:xfrm>
              <a:off x="7914903" y="4964350"/>
              <a:ext cx="34799" cy="121500"/>
            </a:xfrm>
            <a:prstGeom prst="rect">
              <a:avLst/>
            </a:prstGeom>
            <a:solidFill>
              <a:schemeClr val="lt2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cxnSp>
          <p:nvCxnSpPr>
            <p:cNvPr id="12" name="Shape 48"/>
            <p:cNvCxnSpPr>
              <a:stCxn id="5" idx="0"/>
              <a:endCxn id="7" idx="1"/>
            </p:cNvCxnSpPr>
            <p:nvPr/>
          </p:nvCxnSpPr>
          <p:spPr>
            <a:xfrm rot="-5400000">
              <a:off x="5489303" y="3860650"/>
              <a:ext cx="607500" cy="1194900"/>
            </a:xfrm>
            <a:prstGeom prst="curvedConnector2">
              <a:avLst/>
            </a:prstGeom>
            <a:noFill/>
            <a:ln w="19050" cap="flat">
              <a:solidFill>
                <a:srgbClr val="1155CC"/>
              </a:solidFill>
              <a:prstDash val="solid"/>
              <a:round/>
              <a:headEnd type="triangle" w="lg" len="lg"/>
              <a:tailEnd type="triangle" w="lg" len="lg"/>
            </a:ln>
          </p:spPr>
        </p:cxnSp>
        <p:cxnSp>
          <p:nvCxnSpPr>
            <p:cNvPr id="13" name="Shape 49"/>
            <p:cNvCxnSpPr>
              <a:stCxn id="9" idx="0"/>
              <a:endCxn id="7" idx="3"/>
            </p:cNvCxnSpPr>
            <p:nvPr/>
          </p:nvCxnSpPr>
          <p:spPr>
            <a:xfrm rot="5400000" flipH="1">
              <a:off x="6993602" y="3898350"/>
              <a:ext cx="682500" cy="1194900"/>
            </a:xfrm>
            <a:prstGeom prst="bentConnector2">
              <a:avLst/>
            </a:prstGeom>
            <a:noFill/>
            <a:ln w="19050" cap="flat">
              <a:solidFill>
                <a:srgbClr val="38761D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4" name="Shape 50"/>
            <p:cNvSpPr txBox="1"/>
            <p:nvPr/>
          </p:nvSpPr>
          <p:spPr>
            <a:xfrm rot="-1814767">
              <a:off x="5206429" y="4018055"/>
              <a:ext cx="708122" cy="336096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dirty="0"/>
                <a:t>WiFi</a:t>
              </a:r>
            </a:p>
          </p:txBody>
        </p:sp>
        <p:sp>
          <p:nvSpPr>
            <p:cNvPr id="15" name="Shape 51"/>
            <p:cNvSpPr txBox="1"/>
            <p:nvPr/>
          </p:nvSpPr>
          <p:spPr>
            <a:xfrm>
              <a:off x="7136778" y="3803950"/>
              <a:ext cx="1012500" cy="335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dirty="0"/>
                <a:t>110V AC</a:t>
              </a:r>
            </a:p>
          </p:txBody>
        </p:sp>
      </p:grpSp>
      <p:pic>
        <p:nvPicPr>
          <p:cNvPr id="16" name="Shape 35"/>
          <p:cNvPicPr preferRelativeResize="0"/>
          <p:nvPr/>
        </p:nvPicPr>
        <p:blipFill rotWithShape="1">
          <a:blip r:embed="rId2">
            <a:alphaModFix/>
          </a:blip>
          <a:srcRect t="27146" b="6363"/>
          <a:stretch/>
        </p:blipFill>
        <p:spPr>
          <a:xfrm>
            <a:off x="148793" y="1085174"/>
            <a:ext cx="5644088" cy="2599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754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Philips Hue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Smart Light App and light switch do not work </a:t>
            </a:r>
            <a:r>
              <a:rPr lang="en-US" dirty="0" smtClean="0"/>
              <a:t>together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237295" y="2552959"/>
            <a:ext cx="3449505" cy="1756199"/>
            <a:chOff x="4978703" y="3803950"/>
            <a:chExt cx="3449505" cy="1756199"/>
          </a:xfrm>
        </p:grpSpPr>
        <p:sp>
          <p:nvSpPr>
            <p:cNvPr id="6" name="Shape 41"/>
            <p:cNvSpPr/>
            <p:nvPr/>
          </p:nvSpPr>
          <p:spPr>
            <a:xfrm>
              <a:off x="4978703" y="4761850"/>
              <a:ext cx="433800" cy="798299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42"/>
            <p:cNvSpPr/>
            <p:nvPr/>
          </p:nvSpPr>
          <p:spPr>
            <a:xfrm>
              <a:off x="6514803" y="3917150"/>
              <a:ext cx="98350" cy="150425"/>
            </a:xfrm>
            <a:prstGeom prst="flowChartProcess">
              <a:avLst/>
            </a:prstGeom>
            <a:solidFill>
              <a:schemeClr val="lt2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43"/>
            <p:cNvSpPr/>
            <p:nvPr/>
          </p:nvSpPr>
          <p:spPr>
            <a:xfrm>
              <a:off x="6390428" y="3986550"/>
              <a:ext cx="347099" cy="335700"/>
            </a:xfrm>
            <a:prstGeom prst="sun">
              <a:avLst>
                <a:gd name="adj" fmla="val 25000"/>
              </a:avLst>
            </a:prstGeom>
            <a:solidFill>
              <a:srgbClr val="FFFF00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44"/>
            <p:cNvSpPr/>
            <p:nvPr/>
          </p:nvSpPr>
          <p:spPr>
            <a:xfrm>
              <a:off x="4978703" y="4838500"/>
              <a:ext cx="433800" cy="645000"/>
            </a:xfrm>
            <a:prstGeom prst="rect">
              <a:avLst/>
            </a:prstGeom>
            <a:solidFill>
              <a:srgbClr val="00FFFF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45"/>
            <p:cNvSpPr/>
            <p:nvPr/>
          </p:nvSpPr>
          <p:spPr>
            <a:xfrm>
              <a:off x="7738503" y="4837050"/>
              <a:ext cx="387599" cy="555600"/>
            </a:xfrm>
            <a:prstGeom prst="rect">
              <a:avLst/>
            </a:prstGeom>
            <a:solidFill>
              <a:schemeClr val="lt2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46"/>
            <p:cNvSpPr/>
            <p:nvPr/>
          </p:nvSpPr>
          <p:spPr>
            <a:xfrm>
              <a:off x="7883103" y="5054100"/>
              <a:ext cx="98400" cy="121500"/>
            </a:xfrm>
            <a:prstGeom prst="rect">
              <a:avLst/>
            </a:prstGeom>
            <a:solidFill>
              <a:srgbClr val="000000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47"/>
            <p:cNvSpPr/>
            <p:nvPr/>
          </p:nvSpPr>
          <p:spPr>
            <a:xfrm>
              <a:off x="7914903" y="4964350"/>
              <a:ext cx="34799" cy="121500"/>
            </a:xfrm>
            <a:prstGeom prst="rect">
              <a:avLst/>
            </a:prstGeom>
            <a:solidFill>
              <a:schemeClr val="lt2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cxnSp>
          <p:nvCxnSpPr>
            <p:cNvPr id="13" name="Shape 48"/>
            <p:cNvCxnSpPr>
              <a:stCxn id="6" idx="0"/>
              <a:endCxn id="8" idx="1"/>
            </p:cNvCxnSpPr>
            <p:nvPr/>
          </p:nvCxnSpPr>
          <p:spPr>
            <a:xfrm rot="-5400000">
              <a:off x="5489303" y="3860650"/>
              <a:ext cx="607500" cy="1194900"/>
            </a:xfrm>
            <a:prstGeom prst="curvedConnector2">
              <a:avLst/>
            </a:prstGeom>
            <a:noFill/>
            <a:ln w="19050" cap="flat">
              <a:solidFill>
                <a:srgbClr val="1155CC"/>
              </a:solidFill>
              <a:prstDash val="solid"/>
              <a:round/>
              <a:headEnd type="triangle" w="lg" len="lg"/>
              <a:tailEnd type="triangle" w="lg" len="lg"/>
            </a:ln>
          </p:spPr>
        </p:cxnSp>
        <p:cxnSp>
          <p:nvCxnSpPr>
            <p:cNvPr id="14" name="Shape 49"/>
            <p:cNvCxnSpPr>
              <a:stCxn id="10" idx="0"/>
              <a:endCxn id="8" idx="3"/>
            </p:cNvCxnSpPr>
            <p:nvPr/>
          </p:nvCxnSpPr>
          <p:spPr>
            <a:xfrm rot="5400000" flipH="1">
              <a:off x="6993602" y="3898350"/>
              <a:ext cx="682500" cy="1194900"/>
            </a:xfrm>
            <a:prstGeom prst="bentConnector2">
              <a:avLst/>
            </a:prstGeom>
            <a:noFill/>
            <a:ln w="19050" cap="flat">
              <a:solidFill>
                <a:srgbClr val="38761D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5" name="Shape 50"/>
            <p:cNvSpPr txBox="1"/>
            <p:nvPr/>
          </p:nvSpPr>
          <p:spPr>
            <a:xfrm rot="-1814767">
              <a:off x="5206429" y="4018055"/>
              <a:ext cx="708122" cy="336096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dirty="0"/>
                <a:t>WiFi</a:t>
              </a:r>
            </a:p>
          </p:txBody>
        </p:sp>
        <p:sp>
          <p:nvSpPr>
            <p:cNvPr id="16" name="Shape 51"/>
            <p:cNvSpPr txBox="1"/>
            <p:nvPr/>
          </p:nvSpPr>
          <p:spPr>
            <a:xfrm>
              <a:off x="7136778" y="3803950"/>
              <a:ext cx="1291430" cy="335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dirty="0"/>
                <a:t>110V AC</a:t>
              </a:r>
            </a:p>
          </p:txBody>
        </p:sp>
      </p:grpSp>
      <p:sp>
        <p:nvSpPr>
          <p:cNvPr id="17" name="Shape 50"/>
          <p:cNvSpPr txBox="1"/>
          <p:nvPr/>
        </p:nvSpPr>
        <p:spPr>
          <a:xfrm>
            <a:off x="6517684" y="3039060"/>
            <a:ext cx="708122" cy="3360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Hue Bulb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66063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Philips Hue + Smart Switch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914400" y="1600200"/>
            <a:ext cx="7849064" cy="4262149"/>
            <a:chOff x="4905555" y="2996128"/>
            <a:chExt cx="3639225" cy="1976149"/>
          </a:xfrm>
        </p:grpSpPr>
        <p:grpSp>
          <p:nvGrpSpPr>
            <p:cNvPr id="18" name="Group 17"/>
            <p:cNvGrpSpPr/>
            <p:nvPr/>
          </p:nvGrpSpPr>
          <p:grpSpPr>
            <a:xfrm>
              <a:off x="4905555" y="2996128"/>
              <a:ext cx="3639225" cy="1976149"/>
              <a:chOff x="457200" y="2247400"/>
              <a:chExt cx="3639225" cy="1976149"/>
            </a:xfrm>
          </p:grpSpPr>
          <p:sp>
            <p:nvSpPr>
              <p:cNvPr id="4" name="Shape 59"/>
              <p:cNvSpPr/>
              <p:nvPr/>
            </p:nvSpPr>
            <p:spPr>
              <a:xfrm>
                <a:off x="457200" y="3205300"/>
                <a:ext cx="433800" cy="798299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19050" cap="flat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" name="Shape 60"/>
              <p:cNvSpPr/>
              <p:nvPr/>
            </p:nvSpPr>
            <p:spPr>
              <a:xfrm>
                <a:off x="1993300" y="2360600"/>
                <a:ext cx="98350" cy="150425"/>
              </a:xfrm>
              <a:prstGeom prst="flowChartProcess">
                <a:avLst/>
              </a:prstGeom>
              <a:solidFill>
                <a:schemeClr val="lt2"/>
              </a:solidFill>
              <a:ln w="19050" cap="flat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6" name="Shape 61"/>
              <p:cNvSpPr/>
              <p:nvPr/>
            </p:nvSpPr>
            <p:spPr>
              <a:xfrm>
                <a:off x="1868925" y="2430000"/>
                <a:ext cx="347099" cy="335700"/>
              </a:xfrm>
              <a:prstGeom prst="sun">
                <a:avLst>
                  <a:gd name="adj" fmla="val 25000"/>
                </a:avLst>
              </a:prstGeom>
              <a:solidFill>
                <a:srgbClr val="FFFF00"/>
              </a:solidFill>
              <a:ln w="19050" cap="flat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7" name="Shape 62"/>
              <p:cNvSpPr/>
              <p:nvPr/>
            </p:nvSpPr>
            <p:spPr>
              <a:xfrm>
                <a:off x="457200" y="3281950"/>
                <a:ext cx="433800" cy="645000"/>
              </a:xfrm>
              <a:prstGeom prst="rect">
                <a:avLst/>
              </a:prstGeom>
              <a:solidFill>
                <a:srgbClr val="00FFFF"/>
              </a:solidFill>
              <a:ln w="19050" cap="flat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8" name="Shape 63"/>
              <p:cNvSpPr/>
              <p:nvPr/>
            </p:nvSpPr>
            <p:spPr>
              <a:xfrm>
                <a:off x="3217000" y="3280500"/>
                <a:ext cx="387599" cy="555600"/>
              </a:xfrm>
              <a:prstGeom prst="rect">
                <a:avLst/>
              </a:prstGeom>
              <a:solidFill>
                <a:srgbClr val="00FF00"/>
              </a:solidFill>
              <a:ln w="19050" cap="flat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9" name="Shape 64"/>
              <p:cNvSpPr/>
              <p:nvPr/>
            </p:nvSpPr>
            <p:spPr>
              <a:xfrm>
                <a:off x="3361600" y="3497550"/>
                <a:ext cx="98400" cy="121500"/>
              </a:xfrm>
              <a:prstGeom prst="rect">
                <a:avLst/>
              </a:prstGeom>
              <a:solidFill>
                <a:srgbClr val="000000"/>
              </a:solidFill>
              <a:ln w="19050" cap="flat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0" name="Shape 65"/>
              <p:cNvSpPr/>
              <p:nvPr/>
            </p:nvSpPr>
            <p:spPr>
              <a:xfrm>
                <a:off x="3393400" y="3407800"/>
                <a:ext cx="34799" cy="121500"/>
              </a:xfrm>
              <a:prstGeom prst="rect">
                <a:avLst/>
              </a:prstGeom>
              <a:solidFill>
                <a:schemeClr val="lt2"/>
              </a:solidFill>
              <a:ln w="19050" cap="flat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endParaRPr/>
              </a:p>
            </p:txBody>
          </p:sp>
          <p:cxnSp>
            <p:nvCxnSpPr>
              <p:cNvPr id="12" name="Shape 67"/>
              <p:cNvCxnSpPr>
                <a:stCxn id="8" idx="0"/>
                <a:endCxn id="6" idx="3"/>
              </p:cNvCxnSpPr>
              <p:nvPr/>
            </p:nvCxnSpPr>
            <p:spPr>
              <a:xfrm rot="5400000" flipH="1">
                <a:off x="2472099" y="2341800"/>
                <a:ext cx="682500" cy="1194900"/>
              </a:xfrm>
              <a:prstGeom prst="bentConnector2">
                <a:avLst/>
              </a:prstGeom>
              <a:noFill/>
              <a:ln w="19050" cap="flat">
                <a:solidFill>
                  <a:srgbClr val="38761D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14" name="Shape 69"/>
              <p:cNvSpPr txBox="1"/>
              <p:nvPr/>
            </p:nvSpPr>
            <p:spPr>
              <a:xfrm>
                <a:off x="2615275" y="2247400"/>
                <a:ext cx="124217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dirty="0"/>
                  <a:t>110V AC</a:t>
                </a:r>
              </a:p>
            </p:txBody>
          </p:sp>
          <p:cxnSp>
            <p:nvCxnSpPr>
              <p:cNvPr id="15" name="Shape 70"/>
              <p:cNvCxnSpPr>
                <a:stCxn id="7" idx="3"/>
                <a:endCxn id="8" idx="1"/>
              </p:cNvCxnSpPr>
              <p:nvPr/>
            </p:nvCxnSpPr>
            <p:spPr>
              <a:xfrm rot="10800000" flipH="1">
                <a:off x="891000" y="3558250"/>
                <a:ext cx="2325900" cy="46200"/>
              </a:xfrm>
              <a:prstGeom prst="curvedConnector3">
                <a:avLst>
                  <a:gd name="adj1" fmla="val 50002"/>
                </a:avLst>
              </a:prstGeom>
              <a:noFill/>
              <a:ln w="19050" cap="flat">
                <a:solidFill>
                  <a:srgbClr val="1155CC"/>
                </a:solidFill>
                <a:prstDash val="solid"/>
                <a:round/>
                <a:headEnd type="triangle" w="lg" len="lg"/>
                <a:tailEnd type="triangle" w="lg" len="lg"/>
              </a:ln>
            </p:spPr>
          </p:cxnSp>
          <p:cxnSp>
            <p:nvCxnSpPr>
              <p:cNvPr id="16" name="Shape 71"/>
              <p:cNvCxnSpPr>
                <a:stCxn id="6" idx="3"/>
                <a:endCxn id="8" idx="0"/>
              </p:cNvCxnSpPr>
              <p:nvPr/>
            </p:nvCxnSpPr>
            <p:spPr>
              <a:xfrm>
                <a:off x="2216024" y="2597850"/>
                <a:ext cx="1194900" cy="682500"/>
              </a:xfrm>
              <a:prstGeom prst="curvedConnector2">
                <a:avLst/>
              </a:prstGeom>
              <a:noFill/>
              <a:ln w="19050" cap="flat">
                <a:solidFill>
                  <a:srgbClr val="1155CC"/>
                </a:solidFill>
                <a:prstDash val="solid"/>
                <a:round/>
                <a:headEnd type="triangle" w="lg" len="lg"/>
                <a:tailEnd type="triangle" w="lg" len="lg"/>
              </a:ln>
            </p:spPr>
          </p:cxnSp>
          <p:sp>
            <p:nvSpPr>
              <p:cNvPr id="17" name="Shape 72"/>
              <p:cNvSpPr txBox="1"/>
              <p:nvPr/>
            </p:nvSpPr>
            <p:spPr>
              <a:xfrm>
                <a:off x="2788725" y="3835950"/>
                <a:ext cx="1307700" cy="3875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rPr lang="en"/>
                  <a:t>Smart Switch</a:t>
                </a:r>
              </a:p>
            </p:txBody>
          </p:sp>
        </p:grpSp>
        <p:sp>
          <p:nvSpPr>
            <p:cNvPr id="19" name="Shape 50"/>
            <p:cNvSpPr txBox="1"/>
            <p:nvPr/>
          </p:nvSpPr>
          <p:spPr>
            <a:xfrm>
              <a:off x="6148244" y="4156528"/>
              <a:ext cx="708122" cy="336096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dirty="0"/>
                <a:t>WiFi</a:t>
              </a:r>
            </a:p>
          </p:txBody>
        </p:sp>
        <p:sp>
          <p:nvSpPr>
            <p:cNvPr id="20" name="Shape 50"/>
            <p:cNvSpPr txBox="1"/>
            <p:nvPr/>
          </p:nvSpPr>
          <p:spPr>
            <a:xfrm>
              <a:off x="6907768" y="3429000"/>
              <a:ext cx="708122" cy="336096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dirty="0"/>
                <a:t>WiFi</a:t>
              </a:r>
            </a:p>
          </p:txBody>
        </p:sp>
      </p:grpSp>
      <p:sp>
        <p:nvSpPr>
          <p:cNvPr id="22" name="Shape 50"/>
          <p:cNvSpPr txBox="1"/>
          <p:nvPr/>
        </p:nvSpPr>
        <p:spPr>
          <a:xfrm>
            <a:off x="3919381" y="2667000"/>
            <a:ext cx="877763" cy="724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Hue Bulb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9189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Switch + Conventional Bulbs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14400" y="1600200"/>
            <a:ext cx="7849064" cy="4262149"/>
            <a:chOff x="4905555" y="2996128"/>
            <a:chExt cx="3639225" cy="1976149"/>
          </a:xfrm>
        </p:grpSpPr>
        <p:grpSp>
          <p:nvGrpSpPr>
            <p:cNvPr id="6" name="Group 5"/>
            <p:cNvGrpSpPr/>
            <p:nvPr/>
          </p:nvGrpSpPr>
          <p:grpSpPr>
            <a:xfrm>
              <a:off x="4905555" y="2996128"/>
              <a:ext cx="3639225" cy="1976149"/>
              <a:chOff x="457200" y="2247400"/>
              <a:chExt cx="3639225" cy="1976149"/>
            </a:xfrm>
          </p:grpSpPr>
          <p:sp>
            <p:nvSpPr>
              <p:cNvPr id="9" name="Shape 59"/>
              <p:cNvSpPr/>
              <p:nvPr/>
            </p:nvSpPr>
            <p:spPr>
              <a:xfrm>
                <a:off x="457200" y="3205300"/>
                <a:ext cx="433800" cy="798299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19050" cap="flat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0" name="Shape 60"/>
              <p:cNvSpPr/>
              <p:nvPr/>
            </p:nvSpPr>
            <p:spPr>
              <a:xfrm>
                <a:off x="1993300" y="2360600"/>
                <a:ext cx="98350" cy="150425"/>
              </a:xfrm>
              <a:prstGeom prst="flowChartProcess">
                <a:avLst/>
              </a:prstGeom>
              <a:solidFill>
                <a:schemeClr val="lt2"/>
              </a:solidFill>
              <a:ln w="19050" cap="flat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1" name="Shape 61"/>
              <p:cNvSpPr/>
              <p:nvPr/>
            </p:nvSpPr>
            <p:spPr>
              <a:xfrm>
                <a:off x="1868925" y="2430000"/>
                <a:ext cx="347099" cy="335700"/>
              </a:xfrm>
              <a:prstGeom prst="sun">
                <a:avLst>
                  <a:gd name="adj" fmla="val 25000"/>
                </a:avLst>
              </a:prstGeom>
              <a:solidFill>
                <a:srgbClr val="FFFF00"/>
              </a:solidFill>
              <a:ln w="19050" cap="flat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2" name="Shape 62"/>
              <p:cNvSpPr/>
              <p:nvPr/>
            </p:nvSpPr>
            <p:spPr>
              <a:xfrm>
                <a:off x="457200" y="3281950"/>
                <a:ext cx="433800" cy="645000"/>
              </a:xfrm>
              <a:prstGeom prst="rect">
                <a:avLst/>
              </a:prstGeom>
              <a:solidFill>
                <a:srgbClr val="00FFFF"/>
              </a:solidFill>
              <a:ln w="19050" cap="flat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3" name="Shape 63"/>
              <p:cNvSpPr/>
              <p:nvPr/>
            </p:nvSpPr>
            <p:spPr>
              <a:xfrm>
                <a:off x="3217000" y="3280500"/>
                <a:ext cx="387599" cy="555600"/>
              </a:xfrm>
              <a:prstGeom prst="rect">
                <a:avLst/>
              </a:prstGeom>
              <a:solidFill>
                <a:srgbClr val="00FF00"/>
              </a:solidFill>
              <a:ln w="19050" cap="flat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4" name="Shape 64"/>
              <p:cNvSpPr/>
              <p:nvPr/>
            </p:nvSpPr>
            <p:spPr>
              <a:xfrm>
                <a:off x="3361600" y="3497550"/>
                <a:ext cx="98400" cy="121500"/>
              </a:xfrm>
              <a:prstGeom prst="rect">
                <a:avLst/>
              </a:prstGeom>
              <a:solidFill>
                <a:srgbClr val="000000"/>
              </a:solidFill>
              <a:ln w="19050" cap="flat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5" name="Shape 65"/>
              <p:cNvSpPr/>
              <p:nvPr/>
            </p:nvSpPr>
            <p:spPr>
              <a:xfrm>
                <a:off x="3393400" y="3407800"/>
                <a:ext cx="34799" cy="121500"/>
              </a:xfrm>
              <a:prstGeom prst="rect">
                <a:avLst/>
              </a:prstGeom>
              <a:solidFill>
                <a:schemeClr val="lt2"/>
              </a:solidFill>
              <a:ln w="19050" cap="flat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endParaRPr/>
              </a:p>
            </p:txBody>
          </p:sp>
          <p:cxnSp>
            <p:nvCxnSpPr>
              <p:cNvPr id="16" name="Shape 67"/>
              <p:cNvCxnSpPr>
                <a:stCxn id="13" idx="0"/>
                <a:endCxn id="11" idx="3"/>
              </p:cNvCxnSpPr>
              <p:nvPr/>
            </p:nvCxnSpPr>
            <p:spPr>
              <a:xfrm rot="5400000" flipH="1">
                <a:off x="2472099" y="2341800"/>
                <a:ext cx="682500" cy="1194900"/>
              </a:xfrm>
              <a:prstGeom prst="bentConnector2">
                <a:avLst/>
              </a:prstGeom>
              <a:noFill/>
              <a:ln w="19050" cap="flat">
                <a:solidFill>
                  <a:srgbClr val="38761D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17" name="Shape 69"/>
              <p:cNvSpPr txBox="1"/>
              <p:nvPr/>
            </p:nvSpPr>
            <p:spPr>
              <a:xfrm>
                <a:off x="2615275" y="2247400"/>
                <a:ext cx="124217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dirty="0"/>
                  <a:t>110V AC</a:t>
                </a:r>
              </a:p>
            </p:txBody>
          </p:sp>
          <p:cxnSp>
            <p:nvCxnSpPr>
              <p:cNvPr id="18" name="Shape 70"/>
              <p:cNvCxnSpPr>
                <a:stCxn id="12" idx="3"/>
                <a:endCxn id="13" idx="1"/>
              </p:cNvCxnSpPr>
              <p:nvPr/>
            </p:nvCxnSpPr>
            <p:spPr>
              <a:xfrm rot="10800000" flipH="1">
                <a:off x="891000" y="3558250"/>
                <a:ext cx="2325900" cy="46200"/>
              </a:xfrm>
              <a:prstGeom prst="curvedConnector3">
                <a:avLst>
                  <a:gd name="adj1" fmla="val 50002"/>
                </a:avLst>
              </a:prstGeom>
              <a:noFill/>
              <a:ln w="19050" cap="flat">
                <a:solidFill>
                  <a:srgbClr val="1155CC"/>
                </a:solidFill>
                <a:prstDash val="solid"/>
                <a:round/>
                <a:headEnd type="triangle" w="lg" len="lg"/>
                <a:tailEnd type="triangle" w="lg" len="lg"/>
              </a:ln>
            </p:spPr>
          </p:cxnSp>
          <p:sp>
            <p:nvSpPr>
              <p:cNvPr id="20" name="Shape 72"/>
              <p:cNvSpPr txBox="1"/>
              <p:nvPr/>
            </p:nvSpPr>
            <p:spPr>
              <a:xfrm>
                <a:off x="2788725" y="3835950"/>
                <a:ext cx="1307700" cy="3875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rPr lang="en"/>
                  <a:t>Smart Switch</a:t>
                </a:r>
              </a:p>
            </p:txBody>
          </p:sp>
        </p:grpSp>
        <p:sp>
          <p:nvSpPr>
            <p:cNvPr id="7" name="Shape 50"/>
            <p:cNvSpPr txBox="1"/>
            <p:nvPr/>
          </p:nvSpPr>
          <p:spPr>
            <a:xfrm>
              <a:off x="6173143" y="3974422"/>
              <a:ext cx="708122" cy="336096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dirty="0"/>
                <a:t>WiFi</a:t>
              </a:r>
            </a:p>
          </p:txBody>
        </p:sp>
      </p:grpSp>
      <p:cxnSp>
        <p:nvCxnSpPr>
          <p:cNvPr id="22" name="Straight Arrow Connector 21"/>
          <p:cNvCxnSpPr/>
          <p:nvPr/>
        </p:nvCxnSpPr>
        <p:spPr bwMode="auto">
          <a:xfrm flipH="1" flipV="1">
            <a:off x="4648200" y="2667000"/>
            <a:ext cx="2194560" cy="143594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Shape 69"/>
          <p:cNvSpPr txBox="1"/>
          <p:nvPr/>
        </p:nvSpPr>
        <p:spPr>
          <a:xfrm>
            <a:off x="5257801" y="2660937"/>
            <a:ext cx="685222" cy="4314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IR</a:t>
            </a:r>
            <a:endParaRPr lang="en" dirty="0"/>
          </a:p>
        </p:txBody>
      </p:sp>
      <p:sp>
        <p:nvSpPr>
          <p:cNvPr id="25" name="Shape 50"/>
          <p:cNvSpPr txBox="1"/>
          <p:nvPr/>
        </p:nvSpPr>
        <p:spPr>
          <a:xfrm>
            <a:off x="3037091" y="2655382"/>
            <a:ext cx="1527274" cy="724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Standard or</a:t>
            </a:r>
            <a:br>
              <a:rPr lang="en" dirty="0" smtClean="0"/>
            </a:br>
            <a:r>
              <a:rPr lang="en" dirty="0" smtClean="0"/>
              <a:t>IR Bulb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93766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Lumos</a:t>
            </a:r>
            <a:r>
              <a:rPr lang="en-US" dirty="0" smtClean="0"/>
              <a:t>?</a:t>
            </a:r>
          </a:p>
          <a:p>
            <a:r>
              <a:rPr lang="en-US" b="1" dirty="0" smtClean="0"/>
              <a:t>Hardware features</a:t>
            </a:r>
          </a:p>
          <a:p>
            <a:pPr lvl="1"/>
            <a:r>
              <a:rPr lang="en-US" dirty="0" smtClean="0"/>
              <a:t>Capabilities</a:t>
            </a:r>
          </a:p>
          <a:p>
            <a:pPr lvl="1"/>
            <a:r>
              <a:rPr lang="en-US" dirty="0" smtClean="0"/>
              <a:t>Power Board</a:t>
            </a:r>
          </a:p>
          <a:p>
            <a:pPr lvl="1"/>
            <a:r>
              <a:rPr lang="en-US" dirty="0" smtClean="0"/>
              <a:t>Top Board</a:t>
            </a:r>
          </a:p>
          <a:p>
            <a:r>
              <a:rPr lang="en-US" dirty="0" smtClean="0"/>
              <a:t>Software features</a:t>
            </a:r>
          </a:p>
          <a:p>
            <a:pPr lvl="1"/>
            <a:r>
              <a:rPr lang="en-US" dirty="0" err="1" smtClean="0"/>
              <a:t>Tiva</a:t>
            </a:r>
            <a:endParaRPr lang="en-US" dirty="0" smtClean="0"/>
          </a:p>
          <a:p>
            <a:pPr lvl="1"/>
            <a:r>
              <a:rPr lang="en-US" dirty="0" smtClean="0"/>
              <a:t>Peripherals</a:t>
            </a:r>
          </a:p>
          <a:p>
            <a:pPr lvl="1"/>
            <a:r>
              <a:rPr lang="en-US" dirty="0" smtClean="0"/>
              <a:t>Android App</a:t>
            </a:r>
          </a:p>
        </p:txBody>
      </p:sp>
    </p:spTree>
    <p:extLst>
      <p:ext uri="{BB962C8B-B14F-4D97-AF65-F5344CB8AC3E}">
        <p14:creationId xmlns:p14="http://schemas.microsoft.com/office/powerpoint/2010/main" val="17783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Features - Capabilities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Bulb Control</a:t>
            </a:r>
          </a:p>
          <a:p>
            <a:pPr lvl="1"/>
            <a:r>
              <a:rPr lang="en-US" dirty="0" err="1" smtClean="0"/>
              <a:t>WiFi</a:t>
            </a:r>
            <a:endParaRPr lang="en-US" dirty="0" smtClean="0"/>
          </a:p>
          <a:p>
            <a:pPr lvl="1"/>
            <a:r>
              <a:rPr lang="en-US" dirty="0" smtClean="0"/>
              <a:t>IR LED</a:t>
            </a:r>
          </a:p>
          <a:p>
            <a:pPr lvl="1"/>
            <a:r>
              <a:rPr lang="en-US" dirty="0" smtClean="0"/>
              <a:t>Relay</a:t>
            </a:r>
          </a:p>
          <a:p>
            <a:r>
              <a:rPr lang="en-US" dirty="0" smtClean="0"/>
              <a:t>User Input</a:t>
            </a:r>
          </a:p>
          <a:p>
            <a:pPr lvl="1"/>
            <a:r>
              <a:rPr lang="en-US" dirty="0" smtClean="0"/>
              <a:t>Knob</a:t>
            </a:r>
          </a:p>
          <a:p>
            <a:pPr lvl="2"/>
            <a:r>
              <a:rPr lang="en-US" dirty="0" smtClean="0"/>
              <a:t>Push Button</a:t>
            </a:r>
          </a:p>
          <a:p>
            <a:pPr lvl="2"/>
            <a:r>
              <a:rPr lang="en-US" dirty="0" smtClean="0"/>
              <a:t>Rotary Encoder</a:t>
            </a:r>
          </a:p>
          <a:p>
            <a:pPr lvl="2"/>
            <a:r>
              <a:rPr lang="en-US" dirty="0" smtClean="0"/>
              <a:t>RGB LEDs for Feedback</a:t>
            </a:r>
          </a:p>
          <a:p>
            <a:pPr lvl="1"/>
            <a:r>
              <a:rPr lang="en-US" dirty="0" smtClean="0"/>
              <a:t>Microphone</a:t>
            </a:r>
          </a:p>
          <a:p>
            <a:r>
              <a:rPr lang="en-US" dirty="0" err="1" smtClean="0"/>
              <a:t>Enviroment</a:t>
            </a:r>
            <a:r>
              <a:rPr lang="en-US" dirty="0" smtClean="0"/>
              <a:t> Sensing</a:t>
            </a:r>
          </a:p>
          <a:p>
            <a:pPr lvl="1"/>
            <a:r>
              <a:rPr lang="en-US" dirty="0" smtClean="0"/>
              <a:t>Ambient Light Sensor</a:t>
            </a:r>
          </a:p>
          <a:p>
            <a:pPr lvl="1"/>
            <a:r>
              <a:rPr lang="en-US" dirty="0" smtClean="0"/>
              <a:t>Motion Sensor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38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Features</a:t>
            </a:r>
            <a:endParaRPr lang="en-US" dirty="0"/>
          </a:p>
        </p:txBody>
      </p:sp>
      <p:pic>
        <p:nvPicPr>
          <p:cNvPr id="1026" name="Picture 2" descr="H:\DCIM\100CANON\IMG_440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6" t="14651" r="10997" b="7582"/>
          <a:stretch/>
        </p:blipFill>
        <p:spPr bwMode="auto">
          <a:xfrm rot="16200000">
            <a:off x="1904400" y="1753200"/>
            <a:ext cx="54114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25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399"/>
            <a:ext cx="6705600" cy="584775"/>
          </a:xfrm>
        </p:spPr>
        <p:txBody>
          <a:bodyPr/>
          <a:lstStyle/>
          <a:p>
            <a:r>
              <a:rPr lang="en-US" sz="3200" b="0" dirty="0" smtClean="0"/>
              <a:t>Hardware Features – Power Board</a:t>
            </a:r>
            <a:endParaRPr lang="en-US" sz="3200" b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733800" cy="46910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Input and Output Power Terminals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Relay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110VAC to 5V DC Power Supply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Compact Design</a:t>
            </a:r>
            <a:endParaRPr lang="en-US" sz="2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2" t="13975" r="25291" b="21582"/>
          <a:stretch/>
        </p:blipFill>
        <p:spPr>
          <a:xfrm rot="16200000">
            <a:off x="3769112" y="1717290"/>
            <a:ext cx="5105400" cy="4109221"/>
          </a:xfrm>
        </p:spPr>
      </p:pic>
    </p:spTree>
    <p:extLst>
      <p:ext uri="{BB962C8B-B14F-4D97-AF65-F5344CB8AC3E}">
        <p14:creationId xmlns:p14="http://schemas.microsoft.com/office/powerpoint/2010/main" val="352992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W Madison">
  <a:themeElements>
    <a:clrScheme name="uw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uw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w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w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w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w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w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w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w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w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w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w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w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w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UW Madison</Template>
  <TotalTime>320</TotalTime>
  <Words>377</Words>
  <Application>Microsoft Office PowerPoint</Application>
  <PresentationFormat>On-screen Show (4:3)</PresentationFormat>
  <Paragraphs>116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Wingdings</vt:lpstr>
      <vt:lpstr>UW Madison</vt:lpstr>
      <vt:lpstr>Lumos The Smart Light Switch</vt:lpstr>
      <vt:lpstr>Philips Hue</vt:lpstr>
      <vt:lpstr>Philips Hue </vt:lpstr>
      <vt:lpstr>Philips Hue + Smart Switch</vt:lpstr>
      <vt:lpstr>Smart Switch + Conventional Bulbs</vt:lpstr>
      <vt:lpstr>Contents</vt:lpstr>
      <vt:lpstr>Hardware Features - Capabilities</vt:lpstr>
      <vt:lpstr>Hardware Features</vt:lpstr>
      <vt:lpstr>Hardware Features – Power Board</vt:lpstr>
      <vt:lpstr>Back of Power Board</vt:lpstr>
      <vt:lpstr>Hardware Features – Top Board</vt:lpstr>
      <vt:lpstr>Hardware Features – Top Board (Back)</vt:lpstr>
      <vt:lpstr>Contents</vt:lpstr>
      <vt:lpstr>Software Features - Tiva</vt:lpstr>
      <vt:lpstr>Software Features - IR</vt:lpstr>
      <vt:lpstr>Software Features - Peripherals</vt:lpstr>
      <vt:lpstr>Software Features – Android App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Lumos The Smart Light Switch</dc:title>
  <dc:creator>Josh Graf</dc:creator>
  <cp:lastModifiedBy>Computer - Aided Engineering</cp:lastModifiedBy>
  <cp:revision>34</cp:revision>
  <dcterms:created xsi:type="dcterms:W3CDTF">2015-04-30T18:11:31Z</dcterms:created>
  <dcterms:modified xsi:type="dcterms:W3CDTF">2015-05-04T18:03:41Z</dcterms:modified>
</cp:coreProperties>
</file>